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442" r:id="rId3"/>
  </p:sldIdLst>
  <p:sldSz cx="12192000" cy="6858000"/>
  <p:notesSz cx="6797675" cy="992822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zzz" initials="z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EEB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458" autoAdjust="0"/>
    <p:restoredTop sz="94660"/>
  </p:normalViewPr>
  <p:slideViewPr>
    <p:cSldViewPr snapToGrid="0">
      <p:cViewPr>
        <p:scale>
          <a:sx n="75" d="100"/>
          <a:sy n="75" d="100"/>
        </p:scale>
        <p:origin x="1866" y="942"/>
      </p:cViewPr>
      <p:guideLst>
        <p:guide orient="horz" pos="2185"/>
        <p:guide pos="383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commentAuthors" Target="commentAuthors.xml"/><Relationship Id="rId6" Type="http://schemas.openxmlformats.org/officeDocument/2006/relationships/tableStyles" Target="tableStyles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8D5DF-2E73-4A36-B58C-E7DA8CD15C10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69C84-2EBB-401C-A164-5BB5C58DF64F}" type="slidenum">
              <a:rPr lang="zh-CN" altLang="en-US" smtClean="0"/>
            </a:fld>
            <a:endParaRPr lang="zh-CN" altLang="en-US"/>
          </a:p>
        </p:txBody>
      </p:sp>
      <p:sp>
        <p:nvSpPr>
          <p:cNvPr id="5" name="矩形 4"/>
          <p:cNvSpPr/>
          <p:nvPr userDrawn="1"/>
        </p:nvSpPr>
        <p:spPr>
          <a:xfrm>
            <a:off x="0" y="9880"/>
            <a:ext cx="12192000" cy="540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algn="l" rtl="0" eaLnBrk="1" latinLnBrk="0" hangingPunct="1">
              <a:defRPr kumimoji="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1" latinLnBrk="0" hangingPunct="1">
              <a:defRPr kumimoji="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1" latinLnBrk="0" hangingPunct="1">
              <a:defRPr kumimoji="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1" latinLnBrk="0" hangingPunct="1">
              <a:defRPr kumimoji="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1" latinLnBrk="0" hangingPunct="1">
              <a:defRPr kumimoji="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rtl="0" eaLnBrk="1" latinLnBrk="0" hangingPunct="1">
              <a:defRPr kumimoji="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rtl="0" eaLnBrk="1" latinLnBrk="0" hangingPunct="1">
              <a:defRPr kumimoji="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rtl="0" eaLnBrk="1" latinLnBrk="0" hangingPunct="1">
              <a:defRPr kumimoji="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rtl="0" eaLnBrk="1" latinLnBrk="0" hangingPunct="1">
              <a:defRPr kumimoji="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/>
          </a:p>
        </p:txBody>
      </p:sp>
      <p:sp>
        <p:nvSpPr>
          <p:cNvPr id="7" name="Rectangle 2"/>
          <p:cNvSpPr>
            <a:spLocks noChangeArrowheads="1"/>
          </p:cNvSpPr>
          <p:nvPr userDrawn="1"/>
        </p:nvSpPr>
        <p:spPr bwMode="auto">
          <a:xfrm>
            <a:off x="609601" y="-212366"/>
            <a:ext cx="184731" cy="4247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Franklin Gothic Medium" panose="020B0603020102020204" pitchFamily="34" charset="0"/>
                <a:ea typeface="微软雅黑" panose="020B0503020204020204" pitchFamily="34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Franklin Gothic Medium" panose="020B0603020102020204" pitchFamily="34" charset="0"/>
                <a:ea typeface="微软雅黑" panose="020B0503020204020204" pitchFamily="34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Franklin Gothic Medium" panose="020B0603020102020204" pitchFamily="34" charset="0"/>
                <a:ea typeface="微软雅黑" panose="020B0503020204020204" pitchFamily="34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Franklin Gothic Medium" panose="020B0603020102020204" pitchFamily="34" charset="0"/>
                <a:ea typeface="微软雅黑" panose="020B0503020204020204" pitchFamily="34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Medium" panose="020B060302010202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Medium" panose="020B060302010202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Medium" panose="020B060302010202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Medium" panose="020B060302010202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Franklin Gothic Medium" panose="020B0603020102020204" pitchFamily="34" charset="0"/>
                <a:ea typeface="微软雅黑" panose="020B0503020204020204" pitchFamily="34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CN" altLang="en-US" sz="216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cxnSp>
        <p:nvCxnSpPr>
          <p:cNvPr id="8" name="直接连接符 7"/>
          <p:cNvCxnSpPr/>
          <p:nvPr userDrawn="1"/>
        </p:nvCxnSpPr>
        <p:spPr>
          <a:xfrm>
            <a:off x="0" y="610620"/>
            <a:ext cx="12187451" cy="3529"/>
          </a:xfrm>
          <a:prstGeom prst="line">
            <a:avLst/>
          </a:prstGeom>
          <a:ln w="25400">
            <a:solidFill>
              <a:srgbClr val="00589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平行四边形 8"/>
          <p:cNvSpPr/>
          <p:nvPr userDrawn="1"/>
        </p:nvSpPr>
        <p:spPr>
          <a:xfrm>
            <a:off x="9121839" y="21309"/>
            <a:ext cx="2919088" cy="540000"/>
          </a:xfrm>
          <a:prstGeom prst="parallelogram">
            <a:avLst>
              <a:gd name="adj" fmla="val 43179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algn="l" rtl="0" eaLnBrk="1" latinLnBrk="0" hangingPunct="1">
              <a:defRPr kumimoji="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1" latinLnBrk="0" hangingPunct="1">
              <a:defRPr kumimoji="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1" latinLnBrk="0" hangingPunct="1">
              <a:defRPr kumimoji="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1" latinLnBrk="0" hangingPunct="1">
              <a:defRPr kumimoji="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1" latinLnBrk="0" hangingPunct="1">
              <a:defRPr kumimoji="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rtl="0" eaLnBrk="1" latinLnBrk="0" hangingPunct="1">
              <a:defRPr kumimoji="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rtl="0" eaLnBrk="1" latinLnBrk="0" hangingPunct="1">
              <a:defRPr kumimoji="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rtl="0" eaLnBrk="1" latinLnBrk="0" hangingPunct="1">
              <a:defRPr kumimoji="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rtl="0" eaLnBrk="1" latinLnBrk="0" hangingPunct="1">
              <a:defRPr kumimoji="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/>
          </a:p>
        </p:txBody>
      </p:sp>
      <p:sp>
        <p:nvSpPr>
          <p:cNvPr id="10" name="平行四边形 9"/>
          <p:cNvSpPr/>
          <p:nvPr userDrawn="1"/>
        </p:nvSpPr>
        <p:spPr>
          <a:xfrm>
            <a:off x="439348" y="9879"/>
            <a:ext cx="279913" cy="540000"/>
          </a:xfrm>
          <a:prstGeom prst="parallelogram">
            <a:avLst>
              <a:gd name="adj" fmla="val 86166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algn="l" rtl="0" eaLnBrk="1" latinLnBrk="0" hangingPunct="1">
              <a:defRPr kumimoji="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1" latinLnBrk="0" hangingPunct="1">
              <a:defRPr kumimoji="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1" latinLnBrk="0" hangingPunct="1">
              <a:defRPr kumimoji="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1" latinLnBrk="0" hangingPunct="1">
              <a:defRPr kumimoji="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1" latinLnBrk="0" hangingPunct="1">
              <a:defRPr kumimoji="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rtl="0" eaLnBrk="1" latinLnBrk="0" hangingPunct="1">
              <a:defRPr kumimoji="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rtl="0" eaLnBrk="1" latinLnBrk="0" hangingPunct="1">
              <a:defRPr kumimoji="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rtl="0" eaLnBrk="1" latinLnBrk="0" hangingPunct="1">
              <a:defRPr kumimoji="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rtl="0" eaLnBrk="1" latinLnBrk="0" hangingPunct="1">
              <a:defRPr kumimoji="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/>
          </a:p>
        </p:txBody>
      </p:sp>
      <p:sp>
        <p:nvSpPr>
          <p:cNvPr id="11" name="平行四边形 10"/>
          <p:cNvSpPr/>
          <p:nvPr userDrawn="1"/>
        </p:nvSpPr>
        <p:spPr>
          <a:xfrm>
            <a:off x="8981882" y="5903"/>
            <a:ext cx="279913" cy="540000"/>
          </a:xfrm>
          <a:prstGeom prst="parallelogram">
            <a:avLst>
              <a:gd name="adj" fmla="val 86166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algn="l" rtl="0" eaLnBrk="1" latinLnBrk="0" hangingPunct="1">
              <a:defRPr kumimoji="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1" latinLnBrk="0" hangingPunct="1">
              <a:defRPr kumimoji="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1" latinLnBrk="0" hangingPunct="1">
              <a:defRPr kumimoji="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1" latinLnBrk="0" hangingPunct="1">
              <a:defRPr kumimoji="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1" latinLnBrk="0" hangingPunct="1">
              <a:defRPr kumimoji="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rtl="0" eaLnBrk="1" latinLnBrk="0" hangingPunct="1">
              <a:defRPr kumimoji="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rtl="0" eaLnBrk="1" latinLnBrk="0" hangingPunct="1">
              <a:defRPr kumimoji="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rtl="0" eaLnBrk="1" latinLnBrk="0" hangingPunct="1">
              <a:defRPr kumimoji="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rtl="0" eaLnBrk="1" latinLnBrk="0" hangingPunct="1">
              <a:defRPr kumimoji="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/>
          </a:p>
        </p:txBody>
      </p:sp>
      <p:sp>
        <p:nvSpPr>
          <p:cNvPr id="12" name="平行四边形 11"/>
          <p:cNvSpPr/>
          <p:nvPr userDrawn="1"/>
        </p:nvSpPr>
        <p:spPr>
          <a:xfrm>
            <a:off x="11900971" y="36716"/>
            <a:ext cx="279913" cy="540000"/>
          </a:xfrm>
          <a:prstGeom prst="parallelogram">
            <a:avLst>
              <a:gd name="adj" fmla="val 86166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algn="l" rtl="0" eaLnBrk="1" latinLnBrk="0" hangingPunct="1">
              <a:defRPr kumimoji="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1" latinLnBrk="0" hangingPunct="1">
              <a:defRPr kumimoji="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1" latinLnBrk="0" hangingPunct="1">
              <a:defRPr kumimoji="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1" latinLnBrk="0" hangingPunct="1">
              <a:defRPr kumimoji="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1" latinLnBrk="0" hangingPunct="1">
              <a:defRPr kumimoji="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rtl="0" eaLnBrk="1" latinLnBrk="0" hangingPunct="1">
              <a:defRPr kumimoji="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rtl="0" eaLnBrk="1" latinLnBrk="0" hangingPunct="1">
              <a:defRPr kumimoji="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rtl="0" eaLnBrk="1" latinLnBrk="0" hangingPunct="1">
              <a:defRPr kumimoji="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rtl="0" eaLnBrk="1" latinLnBrk="0" hangingPunct="1">
              <a:defRPr kumimoji="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/>
          </a:p>
        </p:txBody>
      </p:sp>
      <p:pic>
        <p:nvPicPr>
          <p:cNvPr id="14" name="图片 1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3755" y="31318"/>
            <a:ext cx="542411" cy="540000"/>
          </a:xfrm>
          <a:prstGeom prst="rect">
            <a:avLst/>
          </a:prstGeom>
        </p:spPr>
      </p:pic>
      <p:sp>
        <p:nvSpPr>
          <p:cNvPr id="15" name="文本框 14"/>
          <p:cNvSpPr txBox="1"/>
          <p:nvPr userDrawn="1"/>
        </p:nvSpPr>
        <p:spPr>
          <a:xfrm>
            <a:off x="9776414" y="147800"/>
            <a:ext cx="23344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1200" dirty="0">
                <a:latin typeface="楷体" panose="02010609060101010101" pitchFamily="49" charset="-122"/>
                <a:ea typeface="楷体" panose="02010609060101010101" pitchFamily="49" charset="-122"/>
              </a:rPr>
              <a:t>中国科学院过程工程研究所</a:t>
            </a:r>
            <a:endParaRPr lang="zh-CN" altLang="en-US" sz="1200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98D5DF-2E73-4A36-B58C-E7DA8CD15C1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669C84-2EBB-401C-A164-5BB5C58DF64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矩形 14"/>
          <p:cNvSpPr/>
          <p:nvPr/>
        </p:nvSpPr>
        <p:spPr>
          <a:xfrm>
            <a:off x="405765" y="774700"/>
            <a:ext cx="4794885" cy="165862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7" name="文本框 6"/>
          <p:cNvSpPr txBox="1"/>
          <p:nvPr/>
        </p:nvSpPr>
        <p:spPr>
          <a:xfrm>
            <a:off x="405765" y="774700"/>
            <a:ext cx="4794885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0">
              <a:buFont typeface="Arial" panose="020B0604020202020204" pitchFamily="34" charset="0"/>
              <a:buNone/>
            </a:pPr>
            <a:r>
              <a:rPr lang="zh-CN" altLang="zh-CN" sz="2400" b="1" dirty="0">
                <a:latin typeface="楷体" panose="02010609060101010101" pitchFamily="49" charset="-122"/>
                <a:ea typeface="楷体" panose="02010609060101010101" pitchFamily="49" charset="-122"/>
              </a:rPr>
              <a:t>合作方单位名称、相关</a:t>
            </a:r>
            <a:r>
              <a:rPr lang="zh-CN" altLang="zh-CN" sz="2400" b="1" dirty="0"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资质</a:t>
            </a:r>
            <a:r>
              <a:rPr lang="en-US" altLang="zh-CN" sz="2400" b="1" dirty="0"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/</a:t>
            </a:r>
            <a:r>
              <a:rPr lang="zh-CN" altLang="zh-CN" sz="2400" b="1" dirty="0">
                <a:latin typeface="楷体" panose="02010609060101010101" pitchFamily="49" charset="-122"/>
                <a:ea typeface="楷体" panose="02010609060101010101" pitchFamily="49" charset="-122"/>
              </a:rPr>
              <a:t>能力等信息</a:t>
            </a:r>
            <a:endParaRPr lang="zh-CN" altLang="zh-CN" sz="2400" b="1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49" name="文本框 48"/>
          <p:cNvSpPr txBox="1"/>
          <p:nvPr/>
        </p:nvSpPr>
        <p:spPr>
          <a:xfrm>
            <a:off x="567358" y="31152"/>
            <a:ext cx="8605159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>
                <a:solidFill>
                  <a:schemeClr val="bg1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拟建立“平台名称（企业名称</a:t>
            </a:r>
            <a:r>
              <a:rPr lang="en-US" altLang="zh-CN" sz="2400" dirty="0">
                <a:solidFill>
                  <a:schemeClr val="bg1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/</a:t>
            </a:r>
            <a:r>
              <a:rPr lang="zh-CN" altLang="en-US" sz="2400" dirty="0">
                <a:solidFill>
                  <a:schemeClr val="bg1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简称</a:t>
            </a:r>
            <a:r>
              <a:rPr lang="en-US" altLang="zh-CN" sz="2400" dirty="0">
                <a:solidFill>
                  <a:schemeClr val="bg1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+</a:t>
            </a:r>
            <a:r>
              <a:rPr lang="zh-CN" altLang="en-US" sz="2400" dirty="0">
                <a:solidFill>
                  <a:schemeClr val="bg1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行业</a:t>
            </a:r>
            <a:r>
              <a:rPr lang="en-US" altLang="zh-CN" sz="2400" dirty="0">
                <a:solidFill>
                  <a:schemeClr val="bg1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/</a:t>
            </a:r>
            <a:r>
              <a:rPr lang="zh-CN" altLang="en-US" sz="2400" dirty="0">
                <a:solidFill>
                  <a:schemeClr val="bg1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产业</a:t>
            </a:r>
            <a:r>
              <a:rPr lang="en-US" altLang="zh-CN" sz="2400" dirty="0">
                <a:solidFill>
                  <a:schemeClr val="bg1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+</a:t>
            </a:r>
            <a:r>
              <a:rPr lang="zh-CN" altLang="en-US" sz="2400" dirty="0">
                <a:solidFill>
                  <a:schemeClr val="bg1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联合实验室）”</a:t>
            </a:r>
            <a:endParaRPr lang="zh-CN" altLang="en-US" sz="2400" dirty="0">
              <a:solidFill>
                <a:schemeClr val="bg1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389245" y="774700"/>
            <a:ext cx="6653530" cy="588518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p"/>
            </a:pPr>
            <a:r>
              <a:rPr lang="zh-CN" altLang="en-US" sz="2000" b="1" dirty="0">
                <a:solidFill>
                  <a:schemeClr val="tx1"/>
                </a:solidFill>
                <a:latin typeface="Times" panose="02020603050405020304" pitchFamily="18" charset="0"/>
                <a:ea typeface="黑体" panose="02010609060101010101" pitchFamily="2" charset="-122"/>
                <a:cs typeface="Times" panose="02020603050405020304" pitchFamily="18" charset="0"/>
              </a:rPr>
              <a:t>拟建立“平台名称”</a:t>
            </a:r>
            <a:endParaRPr lang="zh-CN" altLang="en-US" sz="2000" b="1" dirty="0">
              <a:solidFill>
                <a:schemeClr val="tx1"/>
              </a:solidFill>
              <a:latin typeface="Times" panose="02020603050405020304" pitchFamily="18" charset="0"/>
              <a:ea typeface="黑体" panose="02010609060101010101" pitchFamily="2" charset="-122"/>
              <a:cs typeface="Times" panose="02020603050405020304" pitchFamily="18" charset="0"/>
            </a:endParaRPr>
          </a:p>
          <a:p>
            <a:pPr marL="342900" indent="-342900" algn="l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 typeface="Wingdings" panose="05000000000000000000" pitchFamily="2" charset="2"/>
              <a:buChar char="l"/>
            </a:pPr>
            <a:r>
              <a:rPr lang="zh-CN" altLang="en-US" b="1" dirty="0">
                <a:solidFill>
                  <a:schemeClr val="tx1"/>
                </a:solidFill>
                <a:latin typeface="Times" panose="02020603050405020304" pitchFamily="18" charset="0"/>
                <a:ea typeface="黑体" panose="02010609060101010101" pitchFamily="2" charset="-122"/>
                <a:cs typeface="Times" panose="02020603050405020304" pitchFamily="18" charset="0"/>
              </a:rPr>
              <a:t>重点工作方向</a:t>
            </a:r>
            <a:endParaRPr lang="zh-CN" altLang="en-US" b="1" dirty="0">
              <a:solidFill>
                <a:schemeClr val="tx1"/>
              </a:solidFill>
              <a:latin typeface="Times" panose="02020603050405020304" pitchFamily="18" charset="0"/>
              <a:ea typeface="黑体" panose="02010609060101010101" pitchFamily="2" charset="-122"/>
              <a:cs typeface="Times" panose="02020603050405020304" pitchFamily="18" charset="0"/>
            </a:endParaRPr>
          </a:p>
          <a:p>
            <a:pPr marL="342900" indent="-34290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zh-CN" altLang="en-US" kern="100" dirty="0"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工作内容</a:t>
            </a:r>
            <a:endParaRPr lang="en-US" altLang="zh-CN" kern="100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marL="342900" indent="-34290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zh-CN" altLang="en-US" kern="100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合作必要性</a:t>
            </a:r>
            <a:endParaRPr lang="zh-CN" altLang="en-US" kern="100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marL="342900" indent="-34290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zh-CN" altLang="en-US" kern="100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与研究所规划相关性</a:t>
            </a:r>
            <a:endParaRPr lang="zh-CN" altLang="en-US" kern="100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marL="342900" indent="-342900" algn="l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 typeface="Wingdings" panose="05000000000000000000" pitchFamily="2" charset="2"/>
              <a:buChar char="l"/>
            </a:pPr>
            <a:r>
              <a:rPr lang="zh-CN" altLang="en-US" b="1" dirty="0">
                <a:solidFill>
                  <a:schemeClr val="tx1"/>
                </a:solidFill>
                <a:latin typeface="Times" panose="02020603050405020304" pitchFamily="18" charset="0"/>
                <a:ea typeface="黑体" panose="02010609060101010101" pitchFamily="2" charset="-122"/>
                <a:cs typeface="Times" panose="02020603050405020304" pitchFamily="18" charset="0"/>
              </a:rPr>
              <a:t>入所经费支持</a:t>
            </a:r>
            <a:endParaRPr lang="zh-CN" altLang="en-US" b="1" dirty="0">
              <a:solidFill>
                <a:schemeClr val="tx1"/>
              </a:solidFill>
              <a:latin typeface="Times" panose="02020603050405020304" pitchFamily="18" charset="0"/>
              <a:ea typeface="黑体" panose="02010609060101010101" pitchFamily="2" charset="-122"/>
              <a:cs typeface="Times" panose="02020603050405020304" pitchFamily="18" charset="0"/>
            </a:endParaRPr>
          </a:p>
          <a:p>
            <a:pPr marL="342900" indent="-34290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zh-CN" altLang="en-US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Times" panose="02020603050405020304" pitchFamily="18" charset="0"/>
              </a:rPr>
              <a:t>总经费    万元（≥</a:t>
            </a:r>
            <a:r>
              <a:rPr lang="en-US" altLang="zh-CN" u="sng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Times" panose="02020603050405020304" pitchFamily="18" charset="0"/>
              </a:rPr>
              <a:t>300</a:t>
            </a:r>
            <a:r>
              <a:rPr lang="zh-CN" altLang="en-US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Times" panose="02020603050405020304" pitchFamily="18" charset="0"/>
              </a:rPr>
              <a:t>万元），按年支付，   万元</a:t>
            </a:r>
            <a:r>
              <a:rPr lang="en-US" altLang="zh-CN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Times" panose="02020603050405020304" pitchFamily="18" charset="0"/>
              </a:rPr>
              <a:t>/</a:t>
            </a:r>
            <a:r>
              <a:rPr lang="zh-CN" altLang="en-US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Times" panose="02020603050405020304" pitchFamily="18" charset="0"/>
              </a:rPr>
              <a:t>年（</a:t>
            </a:r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  <a:cs typeface="Times" panose="02020603050405020304" pitchFamily="18" charset="0"/>
                <a:sym typeface="+mn-ea"/>
              </a:rPr>
              <a:t>≥</a:t>
            </a:r>
            <a:r>
              <a:rPr lang="en-US" altLang="zh-CN" u="sng" dirty="0">
                <a:latin typeface="楷体" panose="02010609060101010101" pitchFamily="49" charset="-122"/>
                <a:ea typeface="楷体" panose="02010609060101010101" pitchFamily="49" charset="-122"/>
                <a:cs typeface="Times" panose="02020603050405020304" pitchFamily="18" charset="0"/>
                <a:sym typeface="+mn-ea"/>
              </a:rPr>
              <a:t>100</a:t>
            </a:r>
            <a:r>
              <a:rPr lang="zh-CN" altLang="en-US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Times" panose="02020603050405020304" pitchFamily="18" charset="0"/>
              </a:rPr>
              <a:t>万元</a:t>
            </a:r>
            <a:r>
              <a:rPr lang="en-US" altLang="zh-CN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Times" panose="02020603050405020304" pitchFamily="18" charset="0"/>
              </a:rPr>
              <a:t>/</a:t>
            </a:r>
            <a:r>
              <a:rPr lang="zh-CN" altLang="en-US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Times" panose="02020603050405020304" pitchFamily="18" charset="0"/>
              </a:rPr>
              <a:t>年），</a:t>
            </a:r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  <a:cs typeface="Times" panose="02020603050405020304" pitchFamily="18" charset="0"/>
                <a:sym typeface="+mn-ea"/>
              </a:rPr>
              <a:t>合作期限  年（</a:t>
            </a:r>
            <a:r>
              <a:rPr lang="en-US" altLang="zh-CN" dirty="0">
                <a:latin typeface="楷体" panose="02010609060101010101" pitchFamily="49" charset="-122"/>
                <a:ea typeface="楷体" panose="02010609060101010101" pitchFamily="49" charset="-122"/>
                <a:cs typeface="Times" panose="02020603050405020304" pitchFamily="18" charset="0"/>
                <a:sym typeface="+mn-ea"/>
              </a:rPr>
              <a:t>3-5</a:t>
            </a:r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  <a:cs typeface="Times" panose="02020603050405020304" pitchFamily="18" charset="0"/>
                <a:sym typeface="+mn-ea"/>
              </a:rPr>
              <a:t>年）</a:t>
            </a:r>
            <a:endParaRPr lang="en-US" altLang="zh-CN" kern="100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marL="342900" indent="-34290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zh-CN" altLang="zh-CN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Times" panose="02020603050405020304" pitchFamily="18" charset="0"/>
              </a:rPr>
              <a:t>拟另行签订</a:t>
            </a:r>
            <a:r>
              <a:rPr lang="zh-CN" altLang="en-US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Times" panose="02020603050405020304" pitchFamily="18" charset="0"/>
              </a:rPr>
              <a:t>项目</a:t>
            </a:r>
            <a:r>
              <a:rPr lang="zh-CN" altLang="zh-CN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Times" panose="02020603050405020304" pitchFamily="18" charset="0"/>
              </a:rPr>
              <a:t>合同：</a:t>
            </a:r>
            <a:r>
              <a:rPr lang="zh-CN" altLang="zh-CN" u="sng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Times" panose="02020603050405020304" pitchFamily="18" charset="0"/>
              </a:rPr>
              <a:t>  </a:t>
            </a:r>
            <a:r>
              <a:rPr lang="zh-CN" altLang="zh-CN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Times" panose="02020603050405020304" pitchFamily="18" charset="0"/>
              </a:rPr>
              <a:t>项（经费另计）</a:t>
            </a:r>
            <a:endParaRPr lang="zh-CN" altLang="en-US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  <a:cs typeface="Times" panose="02020603050405020304" pitchFamily="18" charset="0"/>
            </a:endParaRPr>
          </a:p>
          <a:p>
            <a:pPr marL="342900" indent="-34290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l"/>
            </a:pPr>
            <a:r>
              <a:rPr lang="zh-CN" altLang="en-US" b="1" dirty="0">
                <a:solidFill>
                  <a:schemeClr val="tx1"/>
                </a:solidFill>
                <a:latin typeface="Times" panose="02020603050405020304" pitchFamily="18" charset="0"/>
                <a:ea typeface="黑体" panose="02010609060101010101" pitchFamily="2" charset="-122"/>
                <a:cs typeface="Times" panose="02020603050405020304" pitchFamily="18" charset="0"/>
              </a:rPr>
              <a:t>研发成果的权属</a:t>
            </a:r>
            <a:endParaRPr lang="en-US" altLang="zh-CN" kern="100" dirty="0">
              <a:solidFill>
                <a:schemeClr val="tx1"/>
              </a:solidFill>
              <a:effectLst/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marL="342900" indent="-34290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l"/>
            </a:pPr>
            <a:r>
              <a:rPr lang="zh-CN" altLang="en-US" b="1" dirty="0">
                <a:solidFill>
                  <a:schemeClr val="tx1"/>
                </a:solidFill>
                <a:latin typeface="Times" panose="02020603050405020304" pitchFamily="18" charset="0"/>
                <a:ea typeface="黑体" panose="02010609060101010101" pitchFamily="2" charset="-122"/>
                <a:cs typeface="Times" panose="02020603050405020304" pitchFamily="18" charset="0"/>
              </a:rPr>
              <a:t>协议解除条款</a:t>
            </a:r>
            <a:endParaRPr lang="en-US" altLang="zh-CN" b="1" dirty="0">
              <a:solidFill>
                <a:schemeClr val="tx1"/>
              </a:solidFill>
              <a:latin typeface="Times" panose="02020603050405020304" pitchFamily="18" charset="0"/>
              <a:ea typeface="黑体" panose="02010609060101010101" pitchFamily="2" charset="-122"/>
              <a:cs typeface="Times" panose="02020603050405020304" pitchFamily="18" charset="0"/>
            </a:endParaRP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zh-CN" altLang="en-US" kern="100" dirty="0">
                <a:solidFill>
                  <a:schemeClr val="tx1"/>
                </a:solidFill>
                <a:effectLst/>
                <a:latin typeface="楷体" panose="02010609060101010101" pitchFamily="49" charset="-122"/>
                <a:ea typeface="楷体" panose="02010609060101010101" pitchFamily="49" charset="-122"/>
              </a:rPr>
              <a:t>延期付款，日违约金合同额</a:t>
            </a:r>
            <a:r>
              <a:rPr lang="en-US" altLang="zh-CN" kern="100" dirty="0">
                <a:solidFill>
                  <a:schemeClr val="tx1"/>
                </a:solidFill>
                <a:effectLst/>
                <a:latin typeface="楷体" panose="02010609060101010101" pitchFamily="49" charset="-122"/>
                <a:ea typeface="楷体" panose="02010609060101010101" pitchFamily="49" charset="-122"/>
              </a:rPr>
              <a:t>5‰</a:t>
            </a:r>
            <a:r>
              <a:rPr lang="zh-CN" altLang="en-US" kern="100" dirty="0">
                <a:solidFill>
                  <a:schemeClr val="tx1"/>
                </a:solidFill>
                <a:effectLst/>
                <a:latin typeface="楷体" panose="02010609060101010101" pitchFamily="49" charset="-122"/>
                <a:ea typeface="楷体" panose="02010609060101010101" pitchFamily="49" charset="-122"/>
              </a:rPr>
              <a:t>；</a:t>
            </a:r>
            <a:r>
              <a:rPr lang="zh-CN" altLang="en-US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Times" panose="02020603050405020304" pitchFamily="18" charset="0"/>
              </a:rPr>
              <a:t>延期达</a:t>
            </a:r>
            <a:r>
              <a:rPr lang="en-US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Times" panose="02020603050405020304" pitchFamily="18" charset="0"/>
              </a:rPr>
              <a:t>90</a:t>
            </a:r>
            <a:r>
              <a:rPr lang="zh-CN" altLang="en-US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Times" panose="02020603050405020304" pitchFamily="18" charset="0"/>
              </a:rPr>
              <a:t>日，协议自行终止。</a:t>
            </a:r>
            <a:endParaRPr lang="zh-CN" altLang="en-US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  <a:cs typeface="Times" panose="02020603050405020304" pitchFamily="18" charset="0"/>
            </a:endParaRP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Times" panose="02020603050405020304" pitchFamily="18" charset="0"/>
              </a:rPr>
              <a:t>若本协议终止，</a:t>
            </a:r>
            <a:r>
              <a:rPr lang="zh-CN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Times" panose="02020603050405020304" pitchFamily="18" charset="0"/>
              </a:rPr>
              <a:t>合作</a:t>
            </a:r>
            <a:r>
              <a:rPr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Times" panose="02020603050405020304" pitchFamily="18" charset="0"/>
              </a:rPr>
              <a:t>方已支付经费不再退回</a:t>
            </a:r>
            <a:r>
              <a:rPr lang="zh-CN" altLang="en-US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Times" panose="02020603050405020304" pitchFamily="18" charset="0"/>
              </a:rPr>
              <a:t>。</a:t>
            </a:r>
            <a:endParaRPr lang="zh-CN" altLang="en-US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  <a:cs typeface="Times" panose="02020603050405020304" pitchFamily="18" charset="0"/>
            </a:endParaRPr>
          </a:p>
          <a:p>
            <a:pPr marL="342900" indent="-342900" algn="l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 typeface="Wingdings" panose="05000000000000000000" pitchFamily="2" charset="2"/>
              <a:buChar char="l"/>
            </a:pPr>
            <a:r>
              <a:rPr lang="zh-CN" altLang="en-US" b="1" dirty="0">
                <a:solidFill>
                  <a:schemeClr val="tx1"/>
                </a:solidFill>
                <a:latin typeface="Times" panose="02020603050405020304" pitchFamily="18" charset="0"/>
                <a:ea typeface="黑体" panose="02010609060101010101" pitchFamily="2" charset="-122"/>
                <a:cs typeface="Times" panose="02020603050405020304" pitchFamily="18" charset="0"/>
              </a:rPr>
              <a:t>宣传相关条款</a:t>
            </a:r>
            <a:endParaRPr lang="zh-CN" altLang="en-US" b="1" dirty="0">
              <a:solidFill>
                <a:schemeClr val="tx1"/>
              </a:solidFill>
              <a:latin typeface="Times" panose="02020603050405020304" pitchFamily="18" charset="0"/>
              <a:ea typeface="黑体" panose="02010609060101010101" pitchFamily="2" charset="-122"/>
              <a:cs typeface="Times" panose="02020603050405020304" pitchFamily="18" charset="0"/>
            </a:endParaRPr>
          </a:p>
          <a:p>
            <a:pPr marL="342900" indent="-342900" algn="just">
              <a:lnSpc>
                <a:spcPct val="100000"/>
              </a:lnSpc>
              <a:spcBef>
                <a:spcPts val="30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zh-CN" altLang="en-US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Times" panose="02020603050405020304" pitchFamily="18" charset="0"/>
              </a:rPr>
              <a:t>不得利用过程工程所名义进行夸大宣传、虚假宣传等行为，或以过程工程所名称、标识的整体或部分，以伪造、变造的方式用于产品商标、产品包装、商业广告、商业推广宣传活动等场合。</a:t>
            </a:r>
            <a:endParaRPr lang="zh-CN" altLang="en-US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  <a:cs typeface="Times" panose="02020603050405020304" pitchFamily="18" charset="0"/>
            </a:endParaRPr>
          </a:p>
          <a:p>
            <a:pPr marL="342900" indent="-342900" algn="just">
              <a:lnSpc>
                <a:spcPct val="100000"/>
              </a:lnSpc>
              <a:spcBef>
                <a:spcPts val="30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zh-CN" altLang="en-US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Times" panose="02020603050405020304" pitchFamily="18" charset="0"/>
              </a:rPr>
              <a:t>不得以项目平台名义对外独立开展民事活动。</a:t>
            </a:r>
            <a:endParaRPr lang="zh-CN" altLang="en-US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  <a:cs typeface="Times" panose="02020603050405020304" pitchFamily="18" charset="0"/>
            </a:endParaRPr>
          </a:p>
        </p:txBody>
      </p:sp>
      <p:sp>
        <p:nvSpPr>
          <p:cNvPr id="8" name="TextBox 10"/>
          <p:cNvSpPr txBox="1"/>
          <p:nvPr/>
        </p:nvSpPr>
        <p:spPr>
          <a:xfrm>
            <a:off x="10218689" y="626699"/>
            <a:ext cx="1977961" cy="82994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342900" indent="-342900" algn="ctr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zh-CN" altLang="en-US" sz="2000" b="1" dirty="0">
                <a:solidFill>
                  <a:srgbClr val="0000FF"/>
                </a:solidFill>
                <a:ea typeface="黑体" panose="02010609060101010101" pitchFamily="2" charset="-122"/>
                <a:cs typeface="Times" panose="02020603050405020304" pitchFamily="18" charset="0"/>
              </a:rPr>
              <a:t>课题组及研究部已同意</a:t>
            </a:r>
            <a:endParaRPr lang="en-US" altLang="zh-CN" sz="2000" b="1" dirty="0">
              <a:solidFill>
                <a:srgbClr val="0000FF"/>
              </a:solidFill>
              <a:ea typeface="黑体" panose="02010609060101010101" pitchFamily="2" charset="-122"/>
              <a:cs typeface="Times" panose="02020603050405020304" pitchFamily="18" charset="0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405765" y="2649855"/>
            <a:ext cx="4794885" cy="184467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7" name="文本框 16"/>
          <p:cNvSpPr txBox="1"/>
          <p:nvPr/>
        </p:nvSpPr>
        <p:spPr>
          <a:xfrm>
            <a:off x="405765" y="2638425"/>
            <a:ext cx="4795520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0">
              <a:buFont typeface="Arial" panose="020B0604020202020204" pitchFamily="34" charset="0"/>
              <a:buNone/>
            </a:pPr>
            <a:r>
              <a:rPr lang="zh-CN" altLang="zh-CN" sz="2400" b="1" dirty="0">
                <a:latin typeface="楷体" panose="02010609060101010101" pitchFamily="49" charset="-122"/>
                <a:ea typeface="楷体" panose="02010609060101010101" pitchFamily="49" charset="-122"/>
              </a:rPr>
              <a:t>拟合作行业</a:t>
            </a:r>
            <a:r>
              <a:rPr lang="en-US" altLang="zh-CN" sz="2400" b="1" dirty="0">
                <a:latin typeface="楷体" panose="02010609060101010101" pitchFamily="49" charset="-122"/>
                <a:ea typeface="楷体" panose="02010609060101010101" pitchFamily="49" charset="-122"/>
              </a:rPr>
              <a:t>/</a:t>
            </a:r>
            <a:r>
              <a:rPr lang="zh-CN" altLang="en-US" sz="2400" b="1" dirty="0">
                <a:latin typeface="楷体" panose="02010609060101010101" pitchFamily="49" charset="-122"/>
                <a:ea typeface="楷体" panose="02010609060101010101" pitchFamily="49" charset="-122"/>
              </a:rPr>
              <a:t>产业</a:t>
            </a:r>
            <a:r>
              <a:rPr lang="zh-CN" altLang="zh-CN" sz="2400" b="1" dirty="0">
                <a:latin typeface="楷体" panose="02010609060101010101" pitchFamily="49" charset="-122"/>
                <a:ea typeface="楷体" panose="02010609060101010101" pitchFamily="49" charset="-122"/>
              </a:rPr>
              <a:t>领域基本现状、发展前景</a:t>
            </a:r>
            <a:endParaRPr lang="zh-CN" altLang="zh-CN" sz="2400" b="1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418465" y="4708525"/>
            <a:ext cx="4794885" cy="163576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418465" y="4742815"/>
            <a:ext cx="4794250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0">
              <a:buFont typeface="Arial" panose="020B0604020202020204" pitchFamily="34" charset="0"/>
              <a:buNone/>
            </a:pPr>
            <a:r>
              <a:rPr lang="en-US" altLang="zh-CN" sz="2400" b="1" u="sng" dirty="0"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            </a:t>
            </a:r>
            <a:r>
              <a:rPr lang="zh-CN" altLang="en-US" sz="2400" b="1" dirty="0"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课题组与合作方合作基础</a:t>
            </a:r>
            <a:endParaRPr lang="zh-CN" altLang="zh-CN" sz="2400" b="1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383</Words>
  <Application>WPS 演示</Application>
  <PresentationFormat>宽屏</PresentationFormat>
  <Paragraphs>26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5" baseType="lpstr">
      <vt:lpstr>Arial</vt:lpstr>
      <vt:lpstr>宋体</vt:lpstr>
      <vt:lpstr>Wingdings</vt:lpstr>
      <vt:lpstr>Franklin Gothic Medium</vt:lpstr>
      <vt:lpstr>微软雅黑</vt:lpstr>
      <vt:lpstr>楷体</vt:lpstr>
      <vt:lpstr>黑体</vt:lpstr>
      <vt:lpstr>Times</vt:lpstr>
      <vt:lpstr>Times New Roman</vt:lpstr>
      <vt:lpstr>等线</vt:lpstr>
      <vt:lpstr>Arial Unicode MS</vt:lpstr>
      <vt:lpstr>等线 Light</vt:lpstr>
      <vt:lpstr>Calibri</vt:lpstr>
      <vt:lpstr>Office 主题​​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zzz</dc:creator>
  <cp:lastModifiedBy>Cq</cp:lastModifiedBy>
  <cp:revision>509</cp:revision>
  <cp:lastPrinted>2020-08-13T02:44:00Z</cp:lastPrinted>
  <dcterms:created xsi:type="dcterms:W3CDTF">2019-08-16T02:53:00Z</dcterms:created>
  <dcterms:modified xsi:type="dcterms:W3CDTF">2021-08-11T07:26:13Z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RubyTemplateID">
    <vt:lpwstr>2</vt:lpwstr>
  </property>
  <property fmtid="{D5CDD505-2E9C-101B-9397-08002B2CF9AE}" pid="3" name="KSOProductBuildVer">
    <vt:lpwstr>2052-11.8.2.8621</vt:lpwstr>
  </property>
</Properties>
</file>